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2" r:id="rId3"/>
    <p:sldId id="257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5" r:id="rId21"/>
    <p:sldId id="273" r:id="rId22"/>
    <p:sldId id="274" r:id="rId23"/>
    <p:sldId id="288" r:id="rId24"/>
    <p:sldId id="284" r:id="rId25"/>
    <p:sldId id="289" r:id="rId26"/>
    <p:sldId id="275" r:id="rId27"/>
    <p:sldId id="276" r:id="rId28"/>
    <p:sldId id="283" r:id="rId29"/>
    <p:sldId id="287" r:id="rId30"/>
    <p:sldId id="286" r:id="rId31"/>
    <p:sldId id="297" r:id="rId32"/>
    <p:sldId id="298" r:id="rId33"/>
    <p:sldId id="292" r:id="rId34"/>
    <p:sldId id="295" r:id="rId35"/>
    <p:sldId id="290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DA7CB-1557-4802-AEB1-5186867D7C0E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F719D-BE6A-4E9E-AA3A-82FB07BB1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8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AEDE41-8178-44AA-BFA5-46F4074AC7CD}" type="slidenum">
              <a:rPr lang="en-US"/>
              <a:pPr/>
              <a:t>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39A2E-1048-4A31-959B-D973F1D4959F}" type="slidenum">
              <a:rPr lang="en-US"/>
              <a:pPr/>
              <a:t>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F719D-BE6A-4E9E-AA3A-82FB07BB16D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F719D-BE6A-4E9E-AA3A-82FB07BB16D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2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E4C-AAE6-472C-B9D2-D8E2E22F89B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1272-2814-4F20-9272-D975D359A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E4C-AAE6-472C-B9D2-D8E2E22F89B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1272-2814-4F20-9272-D975D359A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E4C-AAE6-472C-B9D2-D8E2E22F89B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1272-2814-4F20-9272-D975D359A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E4C-AAE6-472C-B9D2-D8E2E22F89B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1272-2814-4F20-9272-D975D359A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E4C-AAE6-472C-B9D2-D8E2E22F89B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1272-2814-4F20-9272-D975D359A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E4C-AAE6-472C-B9D2-D8E2E22F89B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1272-2814-4F20-9272-D975D359A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E4C-AAE6-472C-B9D2-D8E2E22F89B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1272-2814-4F20-9272-D975D359A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E4C-AAE6-472C-B9D2-D8E2E22F89B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1272-2814-4F20-9272-D975D359A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E4C-AAE6-472C-B9D2-D8E2E22F89B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1272-2814-4F20-9272-D975D359A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E4C-AAE6-472C-B9D2-D8E2E22F89B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1272-2814-4F20-9272-D975D359A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9E4C-AAE6-472C-B9D2-D8E2E22F89B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1272-2814-4F20-9272-D975D359A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49E4C-AAE6-472C-B9D2-D8E2E22F89B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1272-2814-4F20-9272-D975D359A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Embryology and anatomy of the female genital tract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Mathews</a:t>
            </a:r>
          </a:p>
          <a:p>
            <a:r>
              <a:rPr lang="en-US" dirty="0"/>
              <a:t>MD, MPH ,</a:t>
            </a:r>
            <a:r>
              <a:rPr lang="en-US" dirty="0" err="1"/>
              <a:t>AssoRCOG</a:t>
            </a:r>
            <a:r>
              <a:rPr lang="en-US" dirty="0"/>
              <a:t>, FWACS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08B66-8D66-438F-8C8E-B5E68470319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11188"/>
            <a:ext cx="7769225" cy="1143000"/>
          </a:xfrm>
          <a:solidFill>
            <a:srgbClr val="FF99CC"/>
          </a:solidFill>
          <a:ln cap="flat">
            <a:solidFill>
              <a:srgbClr val="FF00FF"/>
            </a:solidFill>
          </a:ln>
        </p:spPr>
        <p:txBody>
          <a:bodyPr/>
          <a:lstStyle/>
          <a:p>
            <a:r>
              <a:rPr lang="en-US" smtClean="0"/>
              <a:t>CLITORIS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33CCCC"/>
          </a:solidFill>
          <a:ln>
            <a:solidFill>
              <a:srgbClr val="FF6600"/>
            </a:solidFill>
          </a:ln>
        </p:spPr>
        <p:txBody>
          <a:bodyPr>
            <a:normAutofit fontScale="92500"/>
          </a:bodyPr>
          <a:lstStyle/>
          <a:p>
            <a:r>
              <a:rPr lang="en-US" sz="2800" dirty="0" smtClean="0"/>
              <a:t>Highly sensitive organ composed of nerves, blood vessels, and erectile tissue</a:t>
            </a:r>
          </a:p>
          <a:p>
            <a:r>
              <a:rPr lang="en-US" sz="2800" dirty="0" smtClean="0"/>
              <a:t>Located under the prepuce</a:t>
            </a:r>
          </a:p>
          <a:p>
            <a:r>
              <a:rPr lang="en-US" sz="2800" dirty="0" smtClean="0"/>
              <a:t>It is made up of a </a:t>
            </a:r>
            <a:r>
              <a:rPr lang="en-US" sz="2800" b="1" u="sng" dirty="0" smtClean="0"/>
              <a:t>shaft</a:t>
            </a:r>
            <a:r>
              <a:rPr lang="en-US" sz="2800" dirty="0" smtClean="0"/>
              <a:t> and a </a:t>
            </a:r>
            <a:r>
              <a:rPr lang="en-US" sz="2800" b="1" u="sng" dirty="0" err="1" smtClean="0"/>
              <a:t>glans</a:t>
            </a:r>
            <a:r>
              <a:rPr lang="en-US" sz="2800" b="1" u="sng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Becomes engorged with blood during sexual stimulation</a:t>
            </a:r>
          </a:p>
          <a:p>
            <a:r>
              <a:rPr lang="en-US" sz="2800" dirty="0" smtClean="0"/>
              <a:t>Key to sexual pleasure for most women</a:t>
            </a:r>
          </a:p>
          <a:p>
            <a:pPr lvl="1"/>
            <a:r>
              <a:rPr lang="en-US" sz="2800" b="1" u="sng" dirty="0" smtClean="0"/>
              <a:t>Urethral opening</a:t>
            </a:r>
            <a:r>
              <a:rPr lang="en-US" sz="2800" dirty="0" smtClean="0"/>
              <a:t> is located directly below, it is </a:t>
            </a:r>
            <a:r>
              <a:rPr lang="en-US" sz="2400" dirty="0" smtClean="0"/>
              <a:t>superior to vestibule</a:t>
            </a:r>
          </a:p>
          <a:p>
            <a:pPr lvl="2"/>
            <a:r>
              <a:rPr lang="en-US" sz="2000" dirty="0" err="1" smtClean="0"/>
              <a:t>crura</a:t>
            </a:r>
            <a:r>
              <a:rPr lang="en-US" sz="2000" dirty="0" smtClean="0"/>
              <a:t>, prepuce, corpus </a:t>
            </a:r>
            <a:r>
              <a:rPr lang="en-US" sz="2000" dirty="0" err="1" smtClean="0"/>
              <a:t>cavernosum</a:t>
            </a:r>
            <a:endParaRPr lang="en-US" sz="2000" dirty="0" smtClean="0"/>
          </a:p>
          <a:p>
            <a:pPr lvl="2"/>
            <a:r>
              <a:rPr lang="en-US" sz="2000" dirty="0" smtClean="0"/>
              <a:t>NO corpus </a:t>
            </a:r>
            <a:r>
              <a:rPr lang="en-US" sz="2000" dirty="0" err="1" smtClean="0"/>
              <a:t>spongiosum</a:t>
            </a:r>
            <a:endParaRPr lang="en-US" sz="2000" dirty="0" smtClean="0"/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9D5A1-5E51-4D99-8FB9-3AB7ABFEFA5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FEMALE</a:t>
            </a:r>
          </a:p>
        </p:txBody>
      </p:sp>
      <p:pic>
        <p:nvPicPr>
          <p:cNvPr id="9221" name="Picture 3" descr="D:\FEMAL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B0A94-0D57-480F-A75D-26D7B442489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80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mtClean="0"/>
              <a:t>VAGINAL OPENING</a:t>
            </a:r>
            <a:br>
              <a:rPr lang="en-US" smtClean="0"/>
            </a:br>
            <a:r>
              <a:rPr lang="en-US" smtClean="0"/>
              <a:t>INTROITUS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  <a:solidFill>
            <a:srgbClr val="00FF00"/>
          </a:solidFill>
          <a:ln>
            <a:solidFill>
              <a:srgbClr val="FF00FF"/>
            </a:solidFill>
          </a:ln>
        </p:spPr>
        <p:txBody>
          <a:bodyPr/>
          <a:lstStyle/>
          <a:p>
            <a:r>
              <a:rPr lang="en-US" smtClean="0"/>
              <a:t>Opening may be covered by a thin sheath called the </a:t>
            </a:r>
            <a:r>
              <a:rPr lang="en-US" b="1" u="sng" smtClean="0"/>
              <a:t>hymen</a:t>
            </a:r>
          </a:p>
          <a:p>
            <a:r>
              <a:rPr lang="en-US" smtClean="0"/>
              <a:t>Using the presence of an intact hymen for determining virginity is erroneous</a:t>
            </a:r>
          </a:p>
          <a:p>
            <a:r>
              <a:rPr lang="en-US" smtClean="0"/>
              <a:t>Some women are born without hymens</a:t>
            </a:r>
          </a:p>
          <a:p>
            <a:r>
              <a:rPr lang="en-US" smtClean="0"/>
              <a:t>The hymen can be perforated by many different events</a:t>
            </a:r>
            <a:endParaRPr lang="en-US" b="1" u="sng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21821-8DC4-4437-9EBB-6DFB01F1C33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  <a:ln>
            <a:solidFill>
              <a:srgbClr val="FF6600"/>
            </a:solidFill>
          </a:ln>
        </p:spPr>
        <p:txBody>
          <a:bodyPr/>
          <a:lstStyle/>
          <a:p>
            <a:r>
              <a:rPr lang="en-US" smtClean="0"/>
              <a:t>PERINEUM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99CC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800" dirty="0" smtClean="0"/>
              <a:t>The muscle and tissue located between the vaginal opening and anal canal</a:t>
            </a:r>
          </a:p>
          <a:p>
            <a:r>
              <a:rPr lang="en-US" sz="2800" dirty="0" smtClean="0"/>
              <a:t>It supports and surrounds the lower parts of the urinary and digestive tracts</a:t>
            </a:r>
          </a:p>
          <a:p>
            <a:r>
              <a:rPr lang="en-US" sz="2800" dirty="0" smtClean="0"/>
              <a:t>The </a:t>
            </a:r>
            <a:r>
              <a:rPr lang="en-US" sz="2800" dirty="0" smtClean="0"/>
              <a:t>perineum </a:t>
            </a:r>
            <a:r>
              <a:rPr lang="en-US" sz="2800" dirty="0" smtClean="0"/>
              <a:t>contains an abundance of nerve endings that make it sensitive to touch</a:t>
            </a:r>
          </a:p>
          <a:p>
            <a:r>
              <a:rPr lang="en-US" sz="2800" dirty="0" smtClean="0"/>
              <a:t>An episiotomy is an incision of the </a:t>
            </a:r>
            <a:r>
              <a:rPr lang="en-US" sz="2800" dirty="0" smtClean="0"/>
              <a:t>perineum </a:t>
            </a:r>
            <a:r>
              <a:rPr lang="en-US" sz="2800" dirty="0" smtClean="0"/>
              <a:t>used during childbirth for widening the vaginal opening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66472-7BC7-416B-9A13-C19C6827AD4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GENITALIA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internal genitalia consists of the:</a:t>
            </a:r>
          </a:p>
          <a:p>
            <a:r>
              <a:rPr lang="en-US" smtClean="0"/>
              <a:t>Vagina</a:t>
            </a:r>
          </a:p>
          <a:p>
            <a:r>
              <a:rPr lang="en-US" smtClean="0"/>
              <a:t>Cervix</a:t>
            </a:r>
          </a:p>
          <a:p>
            <a:r>
              <a:rPr lang="en-US" smtClean="0"/>
              <a:t>Uterus</a:t>
            </a:r>
          </a:p>
          <a:p>
            <a:r>
              <a:rPr lang="en-US" smtClean="0"/>
              <a:t>Fallopian Tubes</a:t>
            </a:r>
          </a:p>
          <a:p>
            <a:r>
              <a:rPr lang="en-US" smtClean="0"/>
              <a:t>Ovaries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44689-C576-4BE1-855D-F2C3175CBBA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13316" name="Picture 2" descr="D:\reproductive org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DFBA8-74F1-4595-B9C7-8772947712B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rgbClr val="993300"/>
            </a:solidFill>
          </a:ln>
        </p:spPr>
        <p:txBody>
          <a:bodyPr/>
          <a:lstStyle/>
          <a:p>
            <a:r>
              <a:rPr lang="en-US" smtClean="0"/>
              <a:t>VAGINA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  <a:ln>
            <a:solidFill>
              <a:srgbClr val="99330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The vagina connects the cervix to the external genitals</a:t>
            </a:r>
          </a:p>
          <a:p>
            <a:r>
              <a:rPr lang="en-US" sz="2400" dirty="0" smtClean="0"/>
              <a:t>It is located between the bladder and rectum</a:t>
            </a:r>
          </a:p>
          <a:p>
            <a:r>
              <a:rPr lang="en-US" sz="2400" dirty="0" smtClean="0"/>
              <a:t>It functions :</a:t>
            </a:r>
          </a:p>
          <a:p>
            <a:r>
              <a:rPr lang="en-US" sz="2400" dirty="0" smtClean="0"/>
              <a:t>As a passage way for the menstrual flow</a:t>
            </a:r>
          </a:p>
          <a:p>
            <a:r>
              <a:rPr lang="en-US" sz="2400" dirty="0" smtClean="0"/>
              <a:t>For uterine secretions to pass down through the </a:t>
            </a:r>
            <a:r>
              <a:rPr lang="en-US" sz="2400" dirty="0" err="1" smtClean="0"/>
              <a:t>introitus</a:t>
            </a:r>
            <a:endParaRPr lang="en-US" sz="2400" dirty="0" smtClean="0"/>
          </a:p>
          <a:p>
            <a:r>
              <a:rPr lang="en-US" sz="2400" dirty="0" smtClean="0"/>
              <a:t>As the birth canal during labor</a:t>
            </a:r>
          </a:p>
          <a:p>
            <a:r>
              <a:rPr lang="en-US" sz="2400" dirty="0" smtClean="0"/>
              <a:t>With the help of two </a:t>
            </a:r>
            <a:r>
              <a:rPr lang="en-US" sz="2400" dirty="0" err="1" smtClean="0"/>
              <a:t>Bartholin’s</a:t>
            </a:r>
            <a:r>
              <a:rPr lang="en-US" sz="2400" dirty="0" smtClean="0"/>
              <a:t> glands becomes lubricated during SI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Vagina have</a:t>
            </a:r>
            <a:r>
              <a:rPr lang="en-US" sz="2400" dirty="0" smtClean="0"/>
              <a:t> 3 layers, thinner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vaginal orifice</a:t>
            </a:r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C087E-909A-45FB-8EB4-FB1585C518C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CC"/>
          </a:solidFill>
          <a:ln>
            <a:solidFill>
              <a:srgbClr val="000080"/>
            </a:solidFill>
          </a:ln>
        </p:spPr>
        <p:txBody>
          <a:bodyPr/>
          <a:lstStyle/>
          <a:p>
            <a:r>
              <a:rPr lang="en-US" smtClean="0"/>
              <a:t>CERVIX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cervix connects the uterus to the vagina</a:t>
            </a:r>
          </a:p>
          <a:p>
            <a:r>
              <a:rPr lang="en-US" dirty="0" smtClean="0"/>
              <a:t>The cervical opening to the vagina is small</a:t>
            </a:r>
          </a:p>
          <a:p>
            <a:r>
              <a:rPr lang="en-US" dirty="0" smtClean="0"/>
              <a:t>This acts as a safety precaution against foreign bodies entering the uterus</a:t>
            </a:r>
          </a:p>
          <a:p>
            <a:r>
              <a:rPr lang="en-US" dirty="0" smtClean="0"/>
              <a:t>During childbirth, the cervix dilates to accommodate the passage of the fetus</a:t>
            </a:r>
          </a:p>
          <a:p>
            <a:r>
              <a:rPr lang="en-US" dirty="0" smtClean="0"/>
              <a:t>This dilation is a sign that labor has begun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EEAD7-6F06-41CB-B19D-B7E256F9DE6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CC"/>
          </a:solidFill>
          <a:ln>
            <a:solidFill>
              <a:srgbClr val="FF6600"/>
            </a:solidFill>
          </a:ln>
        </p:spPr>
        <p:txBody>
          <a:bodyPr/>
          <a:lstStyle/>
          <a:p>
            <a:r>
              <a:rPr lang="en-US" smtClean="0"/>
              <a:t>PERINEUM</a:t>
            </a:r>
          </a:p>
        </p:txBody>
      </p:sp>
      <p:pic>
        <p:nvPicPr>
          <p:cNvPr id="16389" name="Picture 3" descr="D:\PELVICFLR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8486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A11DF-F5A2-4B75-BBFC-759178606D8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mtClean="0"/>
              <a:t>UTERUS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  <a:ln>
            <a:solidFill>
              <a:srgbClr val="993300"/>
            </a:solidFill>
          </a:ln>
        </p:spPr>
        <p:txBody>
          <a:bodyPr/>
          <a:lstStyle/>
          <a:p>
            <a:r>
              <a:rPr lang="en-US" sz="2400" smtClean="0"/>
              <a:t>Commonly referred to as the womb</a:t>
            </a:r>
          </a:p>
          <a:p>
            <a:r>
              <a:rPr lang="en-US" sz="2400" smtClean="0"/>
              <a:t>A pear shaped organ about the size of a clenched fist</a:t>
            </a:r>
          </a:p>
          <a:p>
            <a:r>
              <a:rPr lang="en-US" sz="2400" smtClean="0"/>
              <a:t>It is made up of the endometrium, myometrium and perimetrium</a:t>
            </a:r>
          </a:p>
          <a:p>
            <a:r>
              <a:rPr lang="en-US" sz="2400" smtClean="0"/>
              <a:t>Consists of blood-enriched tissue that sloughs off each month during menstrual cycle</a:t>
            </a:r>
          </a:p>
          <a:p>
            <a:r>
              <a:rPr lang="en-US" sz="2400" smtClean="0"/>
              <a:t>The powerful muscles of the uterus expand to accommodate a growing fetus and push it through the birth canal</a:t>
            </a:r>
          </a:p>
          <a:p>
            <a:endParaRPr lang="en-US" sz="2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Embryology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Uterus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Uterus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3 Layers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/>
              <a:t>perimetrium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sz="2000" dirty="0" err="1" smtClean="0"/>
              <a:t>myometrium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sz="2000" dirty="0" err="1" smtClean="0"/>
              <a:t>endometrium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Anatomy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/>
              <a:t>fundus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body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isthmus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cervix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Location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anterior to rectum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posterior to bladder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0950D-D181-4896-A1F4-56E0A613910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rgbClr val="0000FF"/>
            </a:solidFill>
          </a:ln>
        </p:spPr>
        <p:txBody>
          <a:bodyPr/>
          <a:lstStyle/>
          <a:p>
            <a:r>
              <a:rPr lang="en-US" smtClean="0"/>
              <a:t>OVIDUCTS</a:t>
            </a:r>
          </a:p>
        </p:txBody>
      </p:sp>
      <p:pic>
        <p:nvPicPr>
          <p:cNvPr id="18437" name="Picture 3" descr="D:\UTER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78486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EFE0-DB58-4A77-9B15-72B647506196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99"/>
          </a:solidFill>
          <a:ln>
            <a:solidFill>
              <a:srgbClr val="00FF00"/>
            </a:solidFill>
          </a:ln>
        </p:spPr>
        <p:txBody>
          <a:bodyPr/>
          <a:lstStyle/>
          <a:p>
            <a:r>
              <a:rPr lang="en-US" smtClean="0"/>
              <a:t>	FALLOPIAN TUBES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9900"/>
          </a:solidFill>
          <a:ln>
            <a:solidFill>
              <a:srgbClr val="00FF00"/>
            </a:solidFill>
          </a:ln>
        </p:spPr>
        <p:txBody>
          <a:bodyPr/>
          <a:lstStyle/>
          <a:p>
            <a:r>
              <a:rPr lang="en-US" sz="2800" dirty="0" smtClean="0"/>
              <a:t>Serve as a pathway for the ovum to the uterus</a:t>
            </a:r>
          </a:p>
          <a:p>
            <a:r>
              <a:rPr lang="en-US" sz="2800" dirty="0" smtClean="0"/>
              <a:t>Are the site of fertilization by the male sperm</a:t>
            </a:r>
          </a:p>
          <a:p>
            <a:r>
              <a:rPr lang="en-US" sz="2800" dirty="0" smtClean="0"/>
              <a:t>Often referred to as the oviducts or uterine tubes</a:t>
            </a:r>
          </a:p>
          <a:p>
            <a:r>
              <a:rPr lang="en-US" sz="2800" dirty="0" smtClean="0"/>
              <a:t>Fertilized egg takes approximately 3 to </a:t>
            </a:r>
            <a:r>
              <a:rPr lang="en-US" sz="2800" dirty="0"/>
              <a:t>7</a:t>
            </a:r>
            <a:r>
              <a:rPr lang="en-US" sz="2800" dirty="0" smtClean="0"/>
              <a:t>days to travel through the fallopian tube to implant in the uterine lining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Oviduct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sz="2800" dirty="0"/>
              <a:t>Muscular tube 12 cm long</a:t>
            </a:r>
          </a:p>
          <a:p>
            <a:r>
              <a:rPr lang="en-US" sz="2800" dirty="0"/>
              <a:t>Upper end opens into peritoneal cavity near ovary</a:t>
            </a:r>
          </a:p>
          <a:p>
            <a:r>
              <a:rPr lang="en-US" sz="2800" dirty="0"/>
              <a:t>Lower end passes through the uterus wall</a:t>
            </a:r>
          </a:p>
          <a:p>
            <a:r>
              <a:rPr lang="en-US" sz="2800" dirty="0"/>
              <a:t>4 segments</a:t>
            </a:r>
          </a:p>
          <a:p>
            <a:pPr lvl="1"/>
            <a:r>
              <a:rPr lang="en-US" sz="2400" dirty="0"/>
              <a:t>intramural part in uterine </a:t>
            </a:r>
            <a:r>
              <a:rPr lang="en-US" sz="2400" dirty="0" smtClean="0"/>
              <a:t>wall (cornue)</a:t>
            </a:r>
            <a:endParaRPr lang="en-US" sz="2400" dirty="0"/>
          </a:p>
          <a:p>
            <a:pPr lvl="1"/>
            <a:r>
              <a:rPr lang="en-US" sz="2400" dirty="0"/>
              <a:t>isthmus is adjacent to </a:t>
            </a:r>
            <a:r>
              <a:rPr lang="en-US" sz="2400" dirty="0" smtClean="0"/>
              <a:t>uterine </a:t>
            </a:r>
            <a:r>
              <a:rPr lang="en-US" sz="2400" dirty="0"/>
              <a:t>wall</a:t>
            </a:r>
          </a:p>
          <a:p>
            <a:pPr lvl="1"/>
            <a:r>
              <a:rPr lang="en-US" sz="2400" dirty="0" err="1"/>
              <a:t>ampulla</a:t>
            </a:r>
            <a:r>
              <a:rPr lang="en-US" sz="2400" dirty="0"/>
              <a:t> is dilated part</a:t>
            </a:r>
          </a:p>
          <a:p>
            <a:pPr lvl="1"/>
            <a:r>
              <a:rPr lang="en-US" sz="2400" dirty="0" err="1"/>
              <a:t>infundibulum</a:t>
            </a:r>
            <a:r>
              <a:rPr lang="en-US" sz="2400" dirty="0"/>
              <a:t> is funnel-shaped part near ovary with </a:t>
            </a:r>
            <a:r>
              <a:rPr lang="en-US" sz="2400" dirty="0" err="1"/>
              <a:t>fimbriae</a:t>
            </a:r>
            <a:endParaRPr lang="en-US" sz="2400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Fallopian tube (Oviduct)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Uterine tubes = Oviducts</a:t>
            </a:r>
          </a:p>
          <a:p>
            <a:pPr lvl="1"/>
            <a:r>
              <a:rPr lang="en-US" sz="2400" dirty="0" smtClean="0"/>
              <a:t>from near ovaries to uterus</a:t>
            </a:r>
          </a:p>
          <a:p>
            <a:pPr lvl="1"/>
            <a:r>
              <a:rPr lang="en-US" sz="2400" dirty="0" err="1" smtClean="0"/>
              <a:t>infundibulum</a:t>
            </a:r>
            <a:endParaRPr lang="en-US" sz="2400" dirty="0" smtClean="0"/>
          </a:p>
          <a:p>
            <a:pPr lvl="2"/>
            <a:r>
              <a:rPr lang="en-US" sz="2000" dirty="0" smtClean="0"/>
              <a:t>expanded, proximal portion</a:t>
            </a:r>
          </a:p>
          <a:p>
            <a:pPr lvl="2"/>
            <a:r>
              <a:rPr lang="en-US" sz="2000" dirty="0" err="1" smtClean="0"/>
              <a:t>fimbrae</a:t>
            </a:r>
            <a:r>
              <a:rPr lang="en-US" sz="2000" dirty="0" smtClean="0"/>
              <a:t> on edges</a:t>
            </a:r>
          </a:p>
          <a:p>
            <a:r>
              <a:rPr lang="en-US" sz="2800" dirty="0" smtClean="0"/>
              <a:t>Movement of Ova in Oviduct</a:t>
            </a:r>
          </a:p>
          <a:p>
            <a:pPr lvl="1"/>
            <a:r>
              <a:rPr lang="en-US" sz="2400" dirty="0" smtClean="0"/>
              <a:t>receives </a:t>
            </a:r>
            <a:r>
              <a:rPr lang="en-US" sz="2400" dirty="0" err="1" smtClean="0"/>
              <a:t>oocyte</a:t>
            </a:r>
            <a:r>
              <a:rPr lang="en-US" sz="2400" dirty="0" smtClean="0"/>
              <a:t> after ovulation</a:t>
            </a:r>
          </a:p>
          <a:p>
            <a:pPr lvl="1"/>
            <a:r>
              <a:rPr lang="en-US" sz="2400" dirty="0" smtClean="0"/>
              <a:t>peristaltic waves</a:t>
            </a:r>
          </a:p>
          <a:p>
            <a:pPr lvl="1"/>
            <a:r>
              <a:rPr lang="en-US" sz="2400" dirty="0" smtClean="0"/>
              <a:t>cilia lining tube</a:t>
            </a:r>
          </a:p>
          <a:p>
            <a:pPr lvl="1"/>
            <a:r>
              <a:rPr lang="en-US" sz="2400" dirty="0" smtClean="0"/>
              <a:t>contains cells to nourish ova</a:t>
            </a:r>
          </a:p>
          <a:p>
            <a:r>
              <a:rPr lang="en-US" sz="2800" dirty="0" smtClean="0"/>
              <a:t>Site of fertilization</a:t>
            </a:r>
          </a:p>
          <a:p>
            <a:r>
              <a:rPr lang="en-US" sz="2800" dirty="0" smtClean="0"/>
              <a:t>Ectopic pregnancy: implantation of zygote outside of uterus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6" descr="F:\Female Reproductive System\ovary oviduct di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86800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5162D-BE6C-4E7A-8BC5-8CEF3CC93BD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20484" name="Picture 2" descr="D:\UTERUS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FE47A-FDAB-4018-A20A-CFE95BFBCB9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CC"/>
          </a:solidFill>
          <a:ln>
            <a:solidFill>
              <a:srgbClr val="003366"/>
            </a:solidFill>
          </a:ln>
        </p:spPr>
        <p:txBody>
          <a:bodyPr/>
          <a:lstStyle/>
          <a:p>
            <a:r>
              <a:rPr lang="en-US" smtClean="0"/>
              <a:t>OVARIES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The female gonads or sex glands </a:t>
            </a:r>
          </a:p>
          <a:p>
            <a:r>
              <a:rPr lang="en-US" sz="2400" smtClean="0"/>
              <a:t>They develop and expel an ovum each month</a:t>
            </a:r>
          </a:p>
          <a:p>
            <a:r>
              <a:rPr lang="en-US" sz="2400" smtClean="0"/>
              <a:t>A woman is born with approximately 400,000 immature eggs called follicles</a:t>
            </a:r>
          </a:p>
          <a:p>
            <a:r>
              <a:rPr lang="en-US" sz="2400" smtClean="0"/>
              <a:t>During a lifetime a woman release @ 400 to 500 fully matured eggs for fertilization</a:t>
            </a:r>
          </a:p>
          <a:p>
            <a:r>
              <a:rPr lang="en-US" sz="2400" smtClean="0"/>
              <a:t>The follicles in the ovaries produce the female sex hormones, progesterone and estrogen</a:t>
            </a:r>
          </a:p>
          <a:p>
            <a:r>
              <a:rPr lang="en-US" sz="2400" smtClean="0"/>
              <a:t>These hormones prepare the uterus for implantation of the fertilized egg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Ovary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Ovaries (paired)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produce and store ova (eggs)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Tunica </a:t>
            </a:r>
            <a:r>
              <a:rPr lang="en-US" sz="2400" dirty="0" err="1" smtClean="0"/>
              <a:t>albuginea</a:t>
            </a:r>
            <a:r>
              <a:rPr lang="en-US" sz="2400" dirty="0" smtClean="0"/>
              <a:t> - surrounds each ovary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Arterial Supply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Ovarian artery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branches of Uterine artery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Ligaments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Ovarian ligament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connects ovaries to uterine wall (medial)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Suspensory</a:t>
            </a:r>
            <a:r>
              <a:rPr lang="en-US" sz="2400" dirty="0" smtClean="0"/>
              <a:t> ligament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connects ovaries pelvic wall (lateral)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Broad ligament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supports uterus, oviducts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Ovary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876800"/>
          </a:xfrm>
        </p:spPr>
        <p:txBody>
          <a:bodyPr/>
          <a:lstStyle/>
          <a:p>
            <a:r>
              <a:rPr lang="en-US">
                <a:solidFill>
                  <a:srgbClr val="009900"/>
                </a:solidFill>
              </a:rPr>
              <a:t>Almond shaped, 3 cm X 1.5 cm</a:t>
            </a:r>
          </a:p>
          <a:p>
            <a:r>
              <a:rPr lang="en-US">
                <a:solidFill>
                  <a:srgbClr val="009900"/>
                </a:solidFill>
              </a:rPr>
              <a:t>Medulla with vessels and loose connective tissue</a:t>
            </a:r>
          </a:p>
          <a:p>
            <a:r>
              <a:rPr lang="en-US">
                <a:solidFill>
                  <a:srgbClr val="009900"/>
                </a:solidFill>
              </a:rPr>
              <a:t>Cortex with ovarian follicles and oocytes</a:t>
            </a:r>
          </a:p>
          <a:p>
            <a:r>
              <a:rPr lang="en-US">
                <a:solidFill>
                  <a:srgbClr val="009900"/>
                </a:solidFill>
              </a:rPr>
              <a:t>Cortical stroma has fibroblast-like cells</a:t>
            </a:r>
          </a:p>
          <a:p>
            <a:r>
              <a:rPr lang="en-US">
                <a:solidFill>
                  <a:srgbClr val="009900"/>
                </a:solidFill>
              </a:rPr>
              <a:t>Surface has simple squamous/cuboidal germinal epithelium covering thick layer of dense irregular connective tissue, the tunica albuginea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Development of Reproductive Organs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009900"/>
                </a:solidFill>
              </a:rPr>
              <a:t>Gonadal</a:t>
            </a:r>
            <a:r>
              <a:rPr lang="en-US" dirty="0">
                <a:solidFill>
                  <a:srgbClr val="009900"/>
                </a:solidFill>
              </a:rPr>
              <a:t> ridge</a:t>
            </a:r>
            <a:r>
              <a:rPr lang="en-US" dirty="0"/>
              <a:t>: forms in embryo at 5 weeks and gives rise to </a:t>
            </a:r>
            <a:r>
              <a:rPr lang="en-US" dirty="0" smtClean="0"/>
              <a:t>gonads. The primary germ cells originate in the yolk sac.</a:t>
            </a:r>
            <a:endParaRPr lang="en-US" dirty="0"/>
          </a:p>
          <a:p>
            <a:r>
              <a:rPr lang="en-US" dirty="0" err="1">
                <a:solidFill>
                  <a:schemeClr val="accent2"/>
                </a:solidFill>
              </a:rPr>
              <a:t>Wolffian</a:t>
            </a:r>
            <a:r>
              <a:rPr lang="en-US" dirty="0">
                <a:solidFill>
                  <a:schemeClr val="accent2"/>
                </a:solidFill>
              </a:rPr>
              <a:t> ducts</a:t>
            </a:r>
            <a:r>
              <a:rPr lang="en-US" dirty="0"/>
              <a:t>:  form male duct (vas deferens)</a:t>
            </a:r>
          </a:p>
          <a:p>
            <a:r>
              <a:rPr lang="en-US" dirty="0" err="1">
                <a:solidFill>
                  <a:srgbClr val="CC0099"/>
                </a:solidFill>
              </a:rPr>
              <a:t>Mullerian</a:t>
            </a:r>
            <a:r>
              <a:rPr lang="en-US" dirty="0">
                <a:solidFill>
                  <a:srgbClr val="CC0099"/>
                </a:solidFill>
              </a:rPr>
              <a:t> ducts</a:t>
            </a:r>
            <a:r>
              <a:rPr lang="en-US" dirty="0"/>
              <a:t>: form female duct (uterine tube)</a:t>
            </a:r>
          </a:p>
          <a:p>
            <a:pPr lvl="1"/>
            <a:r>
              <a:rPr lang="en-US" dirty="0"/>
              <a:t>Both ducts are present in embryo-only one develops!</a:t>
            </a:r>
          </a:p>
          <a:p>
            <a:r>
              <a:rPr lang="en-US" dirty="0"/>
              <a:t>External genitalia develops from same structures</a:t>
            </a:r>
          </a:p>
          <a:p>
            <a:pPr lvl="1"/>
            <a:r>
              <a:rPr lang="en-US" dirty="0" err="1"/>
              <a:t>Labioscrotal</a:t>
            </a:r>
            <a:r>
              <a:rPr lang="en-US" dirty="0"/>
              <a:t> swelling:  Scrotum	=  Labia </a:t>
            </a:r>
            <a:r>
              <a:rPr lang="en-US" dirty="0" err="1" smtClean="0"/>
              <a:t>majora</a:t>
            </a:r>
            <a:endParaRPr lang="en-US" dirty="0"/>
          </a:p>
          <a:p>
            <a:pPr lvl="1"/>
            <a:r>
              <a:rPr lang="en-US" dirty="0"/>
              <a:t>Urethral folds:	     Penile Urethra = Labia </a:t>
            </a:r>
            <a:r>
              <a:rPr lang="en-US" dirty="0" err="1" smtClean="0"/>
              <a:t>minora</a:t>
            </a:r>
            <a:endParaRPr lang="en-US" dirty="0"/>
          </a:p>
          <a:p>
            <a:pPr lvl="1"/>
            <a:r>
              <a:rPr lang="en-US" dirty="0"/>
              <a:t>Genital tubercle: 	     Penis = Clitoris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Nerve and Arterial supply of the female genital tract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Innervation</a:t>
            </a:r>
            <a:r>
              <a:rPr lang="en-US" dirty="0"/>
              <a:t>: branches of </a:t>
            </a:r>
            <a:r>
              <a:rPr lang="en-US" dirty="0" err="1"/>
              <a:t>Pudendal</a:t>
            </a:r>
            <a:r>
              <a:rPr lang="en-US" dirty="0"/>
              <a:t> nerve</a:t>
            </a:r>
          </a:p>
          <a:p>
            <a:endParaRPr lang="en-US" dirty="0"/>
          </a:p>
          <a:p>
            <a:r>
              <a:rPr lang="en-US" dirty="0"/>
              <a:t>Arterial Supply:</a:t>
            </a:r>
          </a:p>
          <a:p>
            <a:pPr lvl="1"/>
            <a:r>
              <a:rPr lang="en-US" dirty="0"/>
              <a:t>Uterine arteries + </a:t>
            </a:r>
            <a:r>
              <a:rPr lang="en-US" dirty="0" err="1"/>
              <a:t>arcuate</a:t>
            </a:r>
            <a:r>
              <a:rPr lang="en-US" dirty="0"/>
              <a:t> branches </a:t>
            </a:r>
            <a:r>
              <a:rPr lang="en-US" dirty="0" smtClean="0"/>
              <a:t>of </a:t>
            </a:r>
            <a:r>
              <a:rPr lang="en-US" dirty="0" err="1" smtClean="0"/>
              <a:t>hypogastric</a:t>
            </a:r>
            <a:r>
              <a:rPr lang="en-US" dirty="0" smtClean="0"/>
              <a:t> vessels </a:t>
            </a:r>
            <a:r>
              <a:rPr lang="en-US" dirty="0"/>
              <a:t>= uterus</a:t>
            </a:r>
          </a:p>
          <a:p>
            <a:pPr lvl="1"/>
            <a:r>
              <a:rPr lang="en-US" dirty="0"/>
              <a:t>Ovarian arteries + ovarian branches of uterine arteries = ovaries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Developmental abnormalities</a:t>
            </a:r>
          </a:p>
        </p:txBody>
      </p:sp>
    </p:spTree>
    <p:extLst>
      <p:ext uri="{BB962C8B-B14F-4D97-AF65-F5344CB8AC3E}">
        <p14:creationId xmlns:p14="http://schemas.microsoft.com/office/powerpoint/2010/main" val="3907434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2" y="533400"/>
            <a:ext cx="4040188" cy="639762"/>
          </a:xfrm>
        </p:spPr>
        <p:txBody>
          <a:bodyPr/>
          <a:lstStyle/>
          <a:p>
            <a:r>
              <a:rPr lang="en-GB" dirty="0"/>
              <a:t>U</a:t>
            </a:r>
            <a:r>
              <a:rPr lang="en-GB" dirty="0" smtClean="0"/>
              <a:t>ndifferentiated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371600"/>
            <a:ext cx="4343400" cy="47815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609600"/>
            <a:ext cx="4041775" cy="639762"/>
          </a:xfrm>
        </p:spPr>
        <p:txBody>
          <a:bodyPr/>
          <a:lstStyle/>
          <a:p>
            <a:r>
              <a:rPr lang="en-GB" dirty="0" smtClean="0"/>
              <a:t>Differentiated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371475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2672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89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Various fusion abnormalities of</a:t>
            </a:r>
            <a:br>
              <a:rPr lang="en-GB" dirty="0"/>
            </a:br>
            <a:r>
              <a:rPr lang="en-GB" dirty="0"/>
              <a:t>the uterus and vagina.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524000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 </a:t>
            </a:r>
            <a:r>
              <a:rPr lang="en-GB" dirty="0"/>
              <a:t>(a) Normal</a:t>
            </a:r>
          </a:p>
          <a:p>
            <a:r>
              <a:rPr lang="en-GB" dirty="0"/>
              <a:t>appearance; (b) </a:t>
            </a:r>
            <a:r>
              <a:rPr lang="en-GB" dirty="0" err="1"/>
              <a:t>arcuate</a:t>
            </a:r>
            <a:r>
              <a:rPr lang="en-GB" dirty="0"/>
              <a:t> fundus with little</a:t>
            </a:r>
          </a:p>
          <a:p>
            <a:r>
              <a:rPr lang="en-GB" dirty="0"/>
              <a:t>effect on the shape of the cavity; (c)</a:t>
            </a:r>
          </a:p>
          <a:p>
            <a:r>
              <a:rPr lang="nb-NO" dirty="0"/>
              <a:t>bicornuate uterus; (d) subseptate uterus</a:t>
            </a:r>
          </a:p>
          <a:p>
            <a:r>
              <a:rPr lang="en-GB" dirty="0"/>
              <a:t>with normal outline; (e) rudimentary horn;</a:t>
            </a:r>
          </a:p>
          <a:p>
            <a:r>
              <a:rPr lang="en-GB" dirty="0"/>
              <a:t>(f) uterus </a:t>
            </a:r>
            <a:r>
              <a:rPr lang="en-GB" dirty="0" err="1"/>
              <a:t>didelphys</a:t>
            </a:r>
            <a:r>
              <a:rPr lang="en-GB" dirty="0"/>
              <a:t>; (g) normal uterus</a:t>
            </a:r>
          </a:p>
          <a:p>
            <a:r>
              <a:rPr lang="en-GB" dirty="0"/>
              <a:t>with partial vaginal septum.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49400"/>
            <a:ext cx="51435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395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0" dirty="0" err="1"/>
              <a:t>Vulval</a:t>
            </a:r>
            <a:r>
              <a:rPr lang="en-GB" b="0" dirty="0"/>
              <a:t> appearances in a case of absence of the vagina.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2000" b="0" dirty="0"/>
              <a:t>An imperforate membrane occluding the </a:t>
            </a:r>
            <a:r>
              <a:rPr lang="en-GB" sz="2000" b="0" dirty="0" smtClean="0"/>
              <a:t>vaginal </a:t>
            </a:r>
            <a:r>
              <a:rPr lang="en-GB" sz="2000" b="0" dirty="0" err="1" smtClean="0"/>
              <a:t>introitus</a:t>
            </a:r>
            <a:r>
              <a:rPr lang="en-GB" sz="2000" b="0" dirty="0" smtClean="0"/>
              <a:t> </a:t>
            </a:r>
            <a:r>
              <a:rPr lang="en-GB" sz="2000" b="0" dirty="0"/>
              <a:t>in a case of </a:t>
            </a:r>
            <a:r>
              <a:rPr lang="en-GB" sz="2000" b="0" dirty="0" err="1"/>
              <a:t>haematocolpos</a:t>
            </a:r>
            <a:r>
              <a:rPr lang="en-GB" sz="2000" b="0" dirty="0"/>
              <a:t>.</a:t>
            </a:r>
            <a:endParaRPr lang="en-GB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124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75" y="2174875"/>
            <a:ext cx="3016674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800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MRKH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6550"/>
            <a:ext cx="67056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465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 A common presentation is primary amenorrhoea in a female </a:t>
            </a:r>
            <a:r>
              <a:rPr lang="en-GB" dirty="0" smtClean="0"/>
              <a:t>with 46,XX </a:t>
            </a:r>
            <a:r>
              <a:rPr lang="en-GB" dirty="0"/>
              <a:t>karyotype and normal secondary sexual characteristics.</a:t>
            </a:r>
          </a:p>
          <a:p>
            <a:r>
              <a:rPr lang="en-GB" dirty="0" smtClean="0"/>
              <a:t>There </a:t>
            </a:r>
            <a:r>
              <a:rPr lang="en-GB" dirty="0"/>
              <a:t>may be associated abnormalities of the kidneys, </a:t>
            </a:r>
            <a:r>
              <a:rPr lang="en-GB" dirty="0" smtClean="0"/>
              <a:t>skeletal system</a:t>
            </a:r>
            <a:r>
              <a:rPr lang="en-GB" dirty="0"/>
              <a:t>, heart and auditory system.</a:t>
            </a:r>
          </a:p>
          <a:p>
            <a:r>
              <a:rPr lang="en-GB" dirty="0"/>
              <a:t>Magnetic resonance </a:t>
            </a:r>
            <a:r>
              <a:rPr lang="en-GB" dirty="0" smtClean="0"/>
              <a:t>imaging or CT scan </a:t>
            </a:r>
            <a:r>
              <a:rPr lang="en-GB" dirty="0"/>
              <a:t>is a useful diagnostic tool with </a:t>
            </a:r>
            <a:r>
              <a:rPr lang="en-GB" dirty="0" smtClean="0"/>
              <a:t>which to </a:t>
            </a:r>
            <a:r>
              <a:rPr lang="en-GB" dirty="0"/>
              <a:t>assess the anatomical abnormalities.</a:t>
            </a:r>
          </a:p>
          <a:p>
            <a:r>
              <a:rPr lang="en-GB" dirty="0"/>
              <a:t>Management involves psychological </a:t>
            </a:r>
            <a:r>
              <a:rPr lang="en-GB" dirty="0" smtClean="0"/>
              <a:t>support, simple excision, </a:t>
            </a:r>
            <a:r>
              <a:rPr lang="en-GB" dirty="0" err="1" smtClean="0"/>
              <a:t>hysteroscopic</a:t>
            </a:r>
            <a:r>
              <a:rPr lang="en-GB" dirty="0" smtClean="0"/>
              <a:t> resection, </a:t>
            </a:r>
            <a:r>
              <a:rPr lang="en-GB" dirty="0" err="1" smtClean="0"/>
              <a:t>Metroplasty</a:t>
            </a:r>
            <a:r>
              <a:rPr lang="en-GB" dirty="0" smtClean="0"/>
              <a:t>, Graduated glass dilators </a:t>
            </a:r>
            <a:r>
              <a:rPr lang="en-GB" dirty="0"/>
              <a:t>and creation of </a:t>
            </a:r>
            <a:r>
              <a:rPr lang="en-GB" dirty="0" smtClean="0"/>
              <a:t>a </a:t>
            </a:r>
            <a:r>
              <a:rPr lang="en-GB" dirty="0" err="1" smtClean="0"/>
              <a:t>neovagina</a:t>
            </a:r>
            <a:r>
              <a:rPr lang="en-GB" dirty="0" smtClean="0"/>
              <a:t> </a:t>
            </a:r>
            <a:r>
              <a:rPr lang="en-GB" dirty="0"/>
              <a:t>for sexual function.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91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Female Development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r>
              <a:rPr lang="en-US" dirty="0"/>
              <a:t>Ovaries descend into pelvis</a:t>
            </a:r>
          </a:p>
          <a:p>
            <a:r>
              <a:rPr lang="en-US" dirty="0">
                <a:solidFill>
                  <a:srgbClr val="CC0099"/>
                </a:solidFill>
              </a:rPr>
              <a:t>Vaginal process</a:t>
            </a:r>
            <a:r>
              <a:rPr lang="en-US" dirty="0"/>
              <a:t>: </a:t>
            </a:r>
            <a:r>
              <a:rPr lang="en-US" sz="2800" dirty="0" smtClean="0"/>
              <a:t>out-pocketing </a:t>
            </a:r>
            <a:r>
              <a:rPr lang="en-US" sz="2800" dirty="0"/>
              <a:t>of peritoneum guides 					descent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Gubernaculum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sz="2800" dirty="0"/>
              <a:t>guides descent of ovaries; attached </a:t>
            </a:r>
            <a:r>
              <a:rPr lang="en-US" sz="2800" dirty="0" smtClean="0"/>
              <a:t>  	to   </a:t>
            </a:r>
            <a:r>
              <a:rPr lang="en-US" sz="2800" dirty="0"/>
              <a:t>labia </a:t>
            </a:r>
            <a:r>
              <a:rPr lang="en-US" sz="2800" dirty="0" err="1" smtClean="0"/>
              <a:t>major</a:t>
            </a:r>
            <a:r>
              <a:rPr lang="en-US" sz="2800" dirty="0" err="1"/>
              <a:t>a</a:t>
            </a:r>
            <a:endParaRPr lang="en-US" dirty="0"/>
          </a:p>
          <a:p>
            <a:pPr lvl="1"/>
            <a:r>
              <a:rPr lang="en-US" dirty="0"/>
              <a:t>caudal portion = round ligament of uterus</a:t>
            </a:r>
          </a:p>
          <a:p>
            <a:pPr lvl="1"/>
            <a:r>
              <a:rPr lang="en-US" dirty="0"/>
              <a:t>cranial portion = ovarian ligament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319AA-BE07-44DE-AB51-77E83734E0A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FEMALE REPRODUCTIVE ANATOMY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350E0-C991-4D35-8501-7D451DB6609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CC"/>
          </a:solidFill>
          <a:ln>
            <a:solidFill>
              <a:srgbClr val="FF00FF"/>
            </a:solidFill>
          </a:ln>
        </p:spPr>
        <p:txBody>
          <a:bodyPr/>
          <a:lstStyle/>
          <a:p>
            <a:r>
              <a:rPr lang="en-US" dirty="0" smtClean="0"/>
              <a:t>EXTERNAL </a:t>
            </a:r>
            <a:r>
              <a:rPr lang="en-US" dirty="0" smtClean="0"/>
              <a:t>GENITALIA</a:t>
            </a:r>
            <a:endParaRPr lang="en-US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33CCCC"/>
          </a:solidFill>
          <a:ln>
            <a:solidFill>
              <a:srgbClr val="FF00FF"/>
            </a:solidFill>
          </a:ln>
        </p:spPr>
        <p:txBody>
          <a:bodyPr/>
          <a:lstStyle/>
          <a:p>
            <a:r>
              <a:rPr lang="en-US" sz="2000" smtClean="0"/>
              <a:t>The vulva refers to those parts that are outwardly visible</a:t>
            </a:r>
          </a:p>
          <a:p>
            <a:r>
              <a:rPr lang="en-US" sz="2000" smtClean="0"/>
              <a:t>The vulva includes:</a:t>
            </a:r>
          </a:p>
          <a:p>
            <a:r>
              <a:rPr lang="en-US" sz="2000" smtClean="0"/>
              <a:t>Mons pubis</a:t>
            </a:r>
          </a:p>
          <a:p>
            <a:r>
              <a:rPr lang="en-US" sz="2000" smtClean="0"/>
              <a:t>Labia majora</a:t>
            </a:r>
          </a:p>
          <a:p>
            <a:r>
              <a:rPr lang="en-US" sz="2000" smtClean="0"/>
              <a:t>Labia minora</a:t>
            </a:r>
          </a:p>
          <a:p>
            <a:r>
              <a:rPr lang="en-US" sz="2000" smtClean="0"/>
              <a:t>Clitoris</a:t>
            </a:r>
          </a:p>
          <a:p>
            <a:r>
              <a:rPr lang="en-US" sz="2000" smtClean="0"/>
              <a:t>Urethral opening</a:t>
            </a:r>
          </a:p>
          <a:p>
            <a:r>
              <a:rPr lang="en-US" sz="2000" smtClean="0"/>
              <a:t>Vaginal opening</a:t>
            </a:r>
          </a:p>
          <a:p>
            <a:r>
              <a:rPr lang="en-US" sz="2000" smtClean="0"/>
              <a:t>Perineum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00FFFF"/>
          </a:solidFill>
          <a:ln>
            <a:solidFill>
              <a:srgbClr val="FF00FF"/>
            </a:solidFill>
          </a:ln>
        </p:spPr>
        <p:txBody>
          <a:bodyPr/>
          <a:lstStyle/>
          <a:p>
            <a:r>
              <a:rPr lang="en-US" dirty="0" smtClean="0"/>
              <a:t>Individual differences in:</a:t>
            </a:r>
          </a:p>
          <a:p>
            <a:r>
              <a:rPr lang="en-US" dirty="0" smtClean="0"/>
              <a:t>Size</a:t>
            </a:r>
          </a:p>
          <a:p>
            <a:r>
              <a:rPr lang="en-US" dirty="0" smtClean="0"/>
              <a:t>Coloration</a:t>
            </a:r>
          </a:p>
          <a:p>
            <a:r>
              <a:rPr lang="en-US" dirty="0" smtClean="0"/>
              <a:t>Shape </a:t>
            </a:r>
          </a:p>
          <a:p>
            <a:r>
              <a:rPr lang="en-US" dirty="0" smtClean="0"/>
              <a:t>Of external </a:t>
            </a:r>
            <a:r>
              <a:rPr lang="en-US" dirty="0" smtClean="0"/>
              <a:t>genitalia </a:t>
            </a:r>
            <a:r>
              <a:rPr lang="en-US" dirty="0" smtClean="0"/>
              <a:t>are common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DAB0F-DA37-4E4B-B887-1B1EC032F918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4100" name="Picture 2" descr="D:\EXTERNAL 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F82D0-591F-4A21-89B1-60FAC5F9E8F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66FF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smtClean="0"/>
              <a:t>MONS PUBIS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3366FF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/>
              <a:t>The triangular mound of fatty tissue that covers the pubic bone</a:t>
            </a:r>
          </a:p>
          <a:p>
            <a:r>
              <a:rPr lang="en-US" dirty="0" smtClean="0"/>
              <a:t>It protects the pubic </a:t>
            </a:r>
            <a:r>
              <a:rPr lang="en-US" dirty="0" err="1" smtClean="0"/>
              <a:t>symphysis</a:t>
            </a:r>
            <a:endParaRPr lang="en-US" dirty="0" smtClean="0"/>
          </a:p>
          <a:p>
            <a:r>
              <a:rPr lang="en-US" dirty="0" smtClean="0"/>
              <a:t>During adolescence sex hormones trigger the growth of pubic hair on the </a:t>
            </a:r>
            <a:r>
              <a:rPr lang="en-US" dirty="0" err="1" smtClean="0"/>
              <a:t>mons</a:t>
            </a:r>
            <a:r>
              <a:rPr lang="en-US" dirty="0" smtClean="0"/>
              <a:t> pubis</a:t>
            </a:r>
          </a:p>
          <a:p>
            <a:r>
              <a:rPr lang="en-US" dirty="0" smtClean="0"/>
              <a:t>Hair varies in coarseness curliness, amount, color and thickness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AF73B-D51B-45AC-853B-86DB85C49DFC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339966"/>
          </a:solidFill>
          <a:ln>
            <a:solidFill>
              <a:srgbClr val="993366"/>
            </a:solidFill>
          </a:ln>
        </p:spPr>
        <p:txBody>
          <a:bodyPr/>
          <a:lstStyle/>
          <a:p>
            <a:r>
              <a:rPr lang="en-US" smtClean="0"/>
              <a:t>LABIA MAJORA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339966"/>
          </a:solidFill>
          <a:ln>
            <a:solidFill>
              <a:srgbClr val="000080"/>
            </a:solidFill>
          </a:ln>
        </p:spPr>
        <p:txBody>
          <a:bodyPr/>
          <a:lstStyle/>
          <a:p>
            <a:r>
              <a:rPr lang="en-US" sz="2800" dirty="0" smtClean="0"/>
              <a:t>Referred to as the outer lips</a:t>
            </a:r>
          </a:p>
          <a:p>
            <a:r>
              <a:rPr lang="en-US" sz="2800" dirty="0" smtClean="0"/>
              <a:t>They have a darker pigmentation</a:t>
            </a:r>
          </a:p>
          <a:p>
            <a:r>
              <a:rPr lang="en-US" sz="2800" dirty="0" smtClean="0"/>
              <a:t>The </a:t>
            </a:r>
            <a:r>
              <a:rPr lang="en-US" sz="2800" b="1" u="sng" dirty="0" smtClean="0"/>
              <a:t>Labia </a:t>
            </a:r>
            <a:r>
              <a:rPr lang="en-US" sz="2800" b="1" u="sng" dirty="0" err="1" smtClean="0"/>
              <a:t>Majora</a:t>
            </a:r>
            <a:r>
              <a:rPr lang="en-US" sz="2800" dirty="0" smtClean="0"/>
              <a:t>:  </a:t>
            </a:r>
          </a:p>
          <a:p>
            <a:r>
              <a:rPr lang="en-US" sz="2800" dirty="0" smtClean="0"/>
              <a:t>Protect the </a:t>
            </a:r>
            <a:r>
              <a:rPr lang="en-US" sz="2800" dirty="0" err="1" smtClean="0"/>
              <a:t>introitus</a:t>
            </a:r>
            <a:r>
              <a:rPr lang="en-US" sz="2800" dirty="0" smtClean="0"/>
              <a:t> and urethral openings</a:t>
            </a:r>
          </a:p>
          <a:p>
            <a:r>
              <a:rPr lang="en-US" sz="2800" dirty="0" smtClean="0"/>
              <a:t>Are covered with hair and sebaceous glands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u="sng" dirty="0" smtClean="0"/>
              <a:t>labia </a:t>
            </a:r>
            <a:r>
              <a:rPr lang="en-US" sz="2400" b="1" u="sng" dirty="0" err="1" smtClean="0"/>
              <a:t>minora</a:t>
            </a:r>
            <a:r>
              <a:rPr lang="en-US" sz="2400" b="1" u="sng" dirty="0" smtClean="0"/>
              <a:t>: </a:t>
            </a:r>
            <a:r>
              <a:rPr lang="en-US" sz="2400" dirty="0" smtClean="0"/>
              <a:t>smaller, hairless folds inside labia major</a:t>
            </a:r>
          </a:p>
          <a:p>
            <a:r>
              <a:rPr lang="en-US" sz="2800" dirty="0" smtClean="0"/>
              <a:t>Tend to be smooth</a:t>
            </a:r>
            <a:r>
              <a:rPr lang="en-US" sz="2800" dirty="0"/>
              <a:t> </a:t>
            </a:r>
            <a:r>
              <a:rPr lang="en-US" sz="2800" dirty="0" smtClean="0"/>
              <a:t>and moist</a:t>
            </a:r>
          </a:p>
          <a:p>
            <a:r>
              <a:rPr lang="en-US" sz="2800" dirty="0" smtClean="0"/>
              <a:t>Become flaccid with age and after childbirth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1160</Words>
  <Application>Microsoft Office PowerPoint</Application>
  <PresentationFormat>On-screen Show (4:3)</PresentationFormat>
  <Paragraphs>217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Embryology and anatomy of the female genital tract</vt:lpstr>
      <vt:lpstr>The Embryology</vt:lpstr>
      <vt:lpstr>Development of Reproductive Organs</vt:lpstr>
      <vt:lpstr>Female Development</vt:lpstr>
      <vt:lpstr>FEMALE REPRODUCTIVE ANATOMY</vt:lpstr>
      <vt:lpstr>EXTERNAL GENITALIA</vt:lpstr>
      <vt:lpstr>PowerPoint Presentation</vt:lpstr>
      <vt:lpstr>MONS PUBIS</vt:lpstr>
      <vt:lpstr>LABIA MAJORA</vt:lpstr>
      <vt:lpstr>CLITORIS</vt:lpstr>
      <vt:lpstr>FEMALE</vt:lpstr>
      <vt:lpstr>VAGINAL OPENING INTROITUS</vt:lpstr>
      <vt:lpstr>PERINEUM</vt:lpstr>
      <vt:lpstr>INTERNAL GENITALIA</vt:lpstr>
      <vt:lpstr>PowerPoint Presentation</vt:lpstr>
      <vt:lpstr>VAGINA</vt:lpstr>
      <vt:lpstr>CERVIX</vt:lpstr>
      <vt:lpstr>PERINEUM</vt:lpstr>
      <vt:lpstr>UTERUS</vt:lpstr>
      <vt:lpstr>The Uterus</vt:lpstr>
      <vt:lpstr>OVIDUCTS</vt:lpstr>
      <vt:lpstr> FALLOPIAN TUBES</vt:lpstr>
      <vt:lpstr>Oviduct</vt:lpstr>
      <vt:lpstr>The Fallopian tube (Oviduct)</vt:lpstr>
      <vt:lpstr>PowerPoint Presentation</vt:lpstr>
      <vt:lpstr>PowerPoint Presentation</vt:lpstr>
      <vt:lpstr>OVARIES</vt:lpstr>
      <vt:lpstr>The Ovary</vt:lpstr>
      <vt:lpstr>Ovary</vt:lpstr>
      <vt:lpstr>Nerve and Arterial supply of the female genital tract</vt:lpstr>
      <vt:lpstr>Developmental abnormalities</vt:lpstr>
      <vt:lpstr>PowerPoint Presentation</vt:lpstr>
      <vt:lpstr>Various fusion abnormalities of the uterus and vagina.</vt:lpstr>
      <vt:lpstr>PowerPoint Presentation</vt:lpstr>
      <vt:lpstr>MRKH syndrome</vt:lpstr>
      <vt:lpstr>Key Points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Embryology and anatomy of the female genital tract</dc:title>
  <dc:creator>user</dc:creator>
  <cp:lastModifiedBy>User</cp:lastModifiedBy>
  <cp:revision>36</cp:revision>
  <dcterms:created xsi:type="dcterms:W3CDTF">2012-05-05T17:36:57Z</dcterms:created>
  <dcterms:modified xsi:type="dcterms:W3CDTF">2017-02-22T07:04:44Z</dcterms:modified>
</cp:coreProperties>
</file>